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83" r:id="rId4"/>
    <p:sldId id="278" r:id="rId5"/>
    <p:sldId id="259" r:id="rId6"/>
    <p:sldId id="260" r:id="rId7"/>
    <p:sldId id="263" r:id="rId8"/>
    <p:sldId id="264" r:id="rId9"/>
    <p:sldId id="262" r:id="rId10"/>
    <p:sldId id="261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9" r:id="rId25"/>
    <p:sldId id="280" r:id="rId26"/>
    <p:sldId id="281" r:id="rId27"/>
    <p:sldId id="282" r:id="rId28"/>
    <p:sldId id="284" r:id="rId29"/>
    <p:sldId id="285" r:id="rId30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 snapToObjects="1">
      <p:cViewPr varScale="1">
        <p:scale>
          <a:sx n="81" d="100"/>
          <a:sy n="81" d="100"/>
        </p:scale>
        <p:origin x="72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FFEED-3088-3B90-2C9D-4820C94BF9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5D539A-2C0D-B225-7010-A8CE8C44C7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00E8A4-A587-3CC4-D44B-F3E485EA5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33EE-FE9C-E94C-8470-F8E5FC3B2D1F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D2233B-7FF1-8A66-C38D-A58A23EF7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4F135-A41D-1153-AD05-AAC2028DB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ED1F-2FF3-0349-8718-89C1B657A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13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A70D0-E39C-FAC2-6855-E957D1D10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594C4B-AE59-75F9-4988-16CB801045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05119F-F71F-06A5-AEB5-9A3013D43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33EE-FE9C-E94C-8470-F8E5FC3B2D1F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3CC4A-5CDB-800E-4A98-D11AF3169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1B537-9B5D-90D6-C088-AA5F18F5D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ED1F-2FF3-0349-8718-89C1B657A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919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FAA634-0A6F-B6CE-73C9-6ACFC37356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3ABB28-6012-8E4B-B5E7-29F625D0E9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01C409-AB9E-B2DB-1C1C-91789C698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33EE-FE9C-E94C-8470-F8E5FC3B2D1F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CF88FB-D05E-2D43-75DB-51601AB45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155681-DFD1-2DD3-E126-75FDEF382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ED1F-2FF3-0349-8718-89C1B657A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633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C6211-88EF-8DBA-71E3-6F4F49452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269A0-1B28-0526-C8CE-1CCAB5377E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B21D37-EAA3-DA6F-723D-C62D66AFE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33EE-FE9C-E94C-8470-F8E5FC3B2D1F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0A08E8-1E55-7217-DF7C-F08A34DA7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DFA454-0600-550D-1EE6-794BD7875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ED1F-2FF3-0349-8718-89C1B657A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919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2CEB4-6283-80EE-364B-DCF112D40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CD4D60-2FB0-4EB0-1234-6A6AA6E949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A16079-6445-C2F9-27C9-B79F2749D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33EE-FE9C-E94C-8470-F8E5FC3B2D1F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EAAF7-D404-A48E-07B3-CFE480003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54303B-BDA8-911F-805B-04F3751D5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ED1F-2FF3-0349-8718-89C1B657A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26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01931-B6BF-DE98-1806-AC0D64C2C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A3635-07CA-709E-E2CF-05E96BFAF5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5B3B39-6385-25D1-79A0-6E635247A0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607413-6055-6D72-9CCB-AEBBCFCE0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33EE-FE9C-E94C-8470-F8E5FC3B2D1F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B3C3FF-B772-488E-3006-EF8742D5E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AE08E8-C47B-8218-E93A-7C0B91E8C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ED1F-2FF3-0349-8718-89C1B657A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297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A0423-BE2E-B688-0013-F207C5F8B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78FBAF-6678-2518-DDF3-2D08D11F4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B518EF-B3DB-8767-5D54-37D17BB582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DB2A9A-BE1B-7B3B-BF72-64023DF35B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AF5752-3B3A-F986-07F5-ACE046A741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454E54-19BE-A06F-BB76-C3C9E2627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33EE-FE9C-E94C-8470-F8E5FC3B2D1F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E9EC4C-2991-25BA-6768-48FEE9939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C72C33-FD5A-F296-15C1-056FF913B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ED1F-2FF3-0349-8718-89C1B657A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913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8426D-85E4-77CA-B960-445AFD8FF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1112E-69E8-2C86-4927-75450B8E8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33EE-FE9C-E94C-8470-F8E5FC3B2D1F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C536CA-1BE2-CBFA-EC7F-0B26CB186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DFB220-E537-4A34-4CE6-2881BECA7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ED1F-2FF3-0349-8718-89C1B657A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397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5B86B4-B1F6-CA1D-9E8A-7F17B35A1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33EE-FE9C-E94C-8470-F8E5FC3B2D1F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51A1B7-8BD0-778D-B36B-301BBDD71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1882B4-D90B-591E-807C-E4E7E0D92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ED1F-2FF3-0349-8718-89C1B657A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404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27362-FF24-6B5B-F89F-EF03E53FC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9D627-CC62-3840-66AB-2CDE1C53A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3091BD-CB4F-B490-9623-574D55EEE4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8020B2-C09C-EC90-C788-33ABF35F6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33EE-FE9C-E94C-8470-F8E5FC3B2D1F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E9EEDB-BDD2-82AD-C12A-39D0C8DFD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668F99-FF02-944A-F781-AC78C22DA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ED1F-2FF3-0349-8718-89C1B657A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598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89E81-0563-C3C3-A5C0-1C4275BC9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D7CBE0-7F44-8592-9463-0F24FA1F27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881666-EFBD-0416-C242-2827394F30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6B092B-9186-9AEA-781A-B77C924FC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33EE-FE9C-E94C-8470-F8E5FC3B2D1F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16DF35-B946-235C-4288-54EA42DDC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0AEA40-AB21-B3A1-64C2-A0FA9DDCD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ED1F-2FF3-0349-8718-89C1B657A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22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6C282C-D0B3-37D0-AF6D-59C1660A5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06AEB9-0377-FDE9-5A8C-C82019967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4B0E0-D9D2-7F19-C282-5EEBE28C65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A33EE-FE9C-E94C-8470-F8E5FC3B2D1F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5966E5-96F5-7C2C-C06A-595AC34571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504F7-6633-FE84-659B-480923341F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0ED1F-2FF3-0349-8718-89C1B657A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911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2F1A5A4B-0FBF-54FE-B8F9-D645BDA12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148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378E1C7-8516-EBB1-CBB3-B3B57A91C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56206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62D962-CF41-4405-B524-D2F4B2FCF268}"/>
              </a:ext>
            </a:extLst>
          </p:cNvPr>
          <p:cNvSpPr txBox="1"/>
          <p:nvPr/>
        </p:nvSpPr>
        <p:spPr>
          <a:xfrm>
            <a:off x="490194" y="684287"/>
            <a:ext cx="113781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What is the first and most critical question to ask and answer everyday?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62CF98-E63C-4D5B-9F51-A2D6216AE57B}"/>
              </a:ext>
            </a:extLst>
          </p:cNvPr>
          <p:cNvSpPr txBox="1"/>
          <p:nvPr/>
        </p:nvSpPr>
        <p:spPr>
          <a:xfrm>
            <a:off x="631597" y="2808607"/>
            <a:ext cx="111157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202124"/>
                </a:solidFill>
              </a:rPr>
              <a:t>WHAT BUSINESS ARE WE IN…from the customer’s perspective?</a:t>
            </a:r>
          </a:p>
          <a:p>
            <a:pPr algn="ctr"/>
            <a:endParaRPr lang="en-US" sz="3600" b="1" i="1" dirty="0">
              <a:solidFill>
                <a:srgbClr val="202124"/>
              </a:solidFill>
            </a:endParaRPr>
          </a:p>
          <a:p>
            <a:pPr algn="ctr"/>
            <a:r>
              <a:rPr lang="en-US" sz="2400" b="1" i="1" dirty="0">
                <a:solidFill>
                  <a:srgbClr val="202124"/>
                </a:solidFill>
              </a:rPr>
              <a:t>***Knowing this will drive BRANDING forward.***</a:t>
            </a:r>
          </a:p>
        </p:txBody>
      </p:sp>
    </p:spTree>
    <p:extLst>
      <p:ext uri="{BB962C8B-B14F-4D97-AF65-F5344CB8AC3E}">
        <p14:creationId xmlns:p14="http://schemas.microsoft.com/office/powerpoint/2010/main" val="468866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378E1C7-8516-EBB1-CBB3-B3B57A91C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56206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62D962-CF41-4405-B524-D2F4B2FCF268}"/>
              </a:ext>
            </a:extLst>
          </p:cNvPr>
          <p:cNvSpPr txBox="1"/>
          <p:nvPr/>
        </p:nvSpPr>
        <p:spPr>
          <a:xfrm>
            <a:off x="490194" y="684287"/>
            <a:ext cx="11378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Next Question?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62CF98-E63C-4D5B-9F51-A2D6216AE57B}"/>
              </a:ext>
            </a:extLst>
          </p:cNvPr>
          <p:cNvSpPr txBox="1"/>
          <p:nvPr/>
        </p:nvSpPr>
        <p:spPr>
          <a:xfrm>
            <a:off x="755715" y="2336393"/>
            <a:ext cx="1068056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202124"/>
                </a:solidFill>
              </a:rPr>
              <a:t>WHY SHOULD A CUSTOMER CARE ABOUT WHAT BUSINESS WE ARE IN?</a:t>
            </a:r>
          </a:p>
          <a:p>
            <a:pPr algn="ctr"/>
            <a:endParaRPr lang="en-US" sz="3600" b="1" dirty="0">
              <a:solidFill>
                <a:srgbClr val="202124"/>
              </a:solidFill>
            </a:endParaRPr>
          </a:p>
          <a:p>
            <a:pPr algn="ctr"/>
            <a:r>
              <a:rPr lang="en-US" sz="2400" b="1" dirty="0">
                <a:solidFill>
                  <a:srgbClr val="202124"/>
                </a:solidFill>
              </a:rPr>
              <a:t>***People buy what they believe in***</a:t>
            </a:r>
          </a:p>
        </p:txBody>
      </p:sp>
    </p:spTree>
    <p:extLst>
      <p:ext uri="{BB962C8B-B14F-4D97-AF65-F5344CB8AC3E}">
        <p14:creationId xmlns:p14="http://schemas.microsoft.com/office/powerpoint/2010/main" val="978101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378E1C7-8516-EBB1-CBB3-B3B57A91C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56206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62D962-CF41-4405-B524-D2F4B2FCF268}"/>
              </a:ext>
            </a:extLst>
          </p:cNvPr>
          <p:cNvSpPr txBox="1"/>
          <p:nvPr/>
        </p:nvSpPr>
        <p:spPr>
          <a:xfrm>
            <a:off x="490194" y="684287"/>
            <a:ext cx="11378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Next Question?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62CF98-E63C-4D5B-9F51-A2D6216AE57B}"/>
              </a:ext>
            </a:extLst>
          </p:cNvPr>
          <p:cNvSpPr txBox="1"/>
          <p:nvPr/>
        </p:nvSpPr>
        <p:spPr>
          <a:xfrm>
            <a:off x="755715" y="2204415"/>
            <a:ext cx="106805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202124"/>
                </a:solidFill>
              </a:rPr>
              <a:t>WHAT PROBLEM DO YOU SOLVE OR WHAT OPPORTUNITY TO YOU PROVIDE TO THE CUSTOMER?</a:t>
            </a:r>
          </a:p>
          <a:p>
            <a:pPr algn="ctr"/>
            <a:endParaRPr lang="en-US" sz="3600" b="1" dirty="0">
              <a:solidFill>
                <a:srgbClr val="202124"/>
              </a:solidFill>
            </a:endParaRPr>
          </a:p>
          <a:p>
            <a:pPr algn="ctr"/>
            <a:r>
              <a:rPr lang="en-US" sz="2400" b="1" dirty="0"/>
              <a:t>***CREATE VALUE, DELIVER VALUE, COMMUNICATE VALUE, CAPTURE VALUE***</a:t>
            </a:r>
          </a:p>
          <a:p>
            <a:pPr algn="ctr"/>
            <a:endParaRPr lang="en-US" sz="3600" b="1" dirty="0">
              <a:solidFill>
                <a:srgbClr val="2021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72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378E1C7-8516-EBB1-CBB3-B3B57A91C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56206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62D962-CF41-4405-B524-D2F4B2FCF268}"/>
              </a:ext>
            </a:extLst>
          </p:cNvPr>
          <p:cNvSpPr txBox="1"/>
          <p:nvPr/>
        </p:nvSpPr>
        <p:spPr>
          <a:xfrm>
            <a:off x="490194" y="684287"/>
            <a:ext cx="11378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Next Question?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62CF98-E63C-4D5B-9F51-A2D6216AE57B}"/>
              </a:ext>
            </a:extLst>
          </p:cNvPr>
          <p:cNvSpPr txBox="1"/>
          <p:nvPr/>
        </p:nvSpPr>
        <p:spPr>
          <a:xfrm>
            <a:off x="755715" y="2336393"/>
            <a:ext cx="1068056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202124"/>
                </a:solidFill>
              </a:rPr>
              <a:t>WHAT IS THE FRAME OF REFERENCE THAT WILL PROVIDE THE CUSTOMER WITH SOME CONTEXT?</a:t>
            </a:r>
          </a:p>
          <a:p>
            <a:pPr algn="ctr"/>
            <a:endParaRPr lang="en-US" sz="3600" b="1" dirty="0">
              <a:solidFill>
                <a:srgbClr val="202124"/>
              </a:solidFill>
            </a:endParaRPr>
          </a:p>
          <a:p>
            <a:pPr algn="ctr"/>
            <a:r>
              <a:rPr lang="en-US" sz="2400" b="1" dirty="0">
                <a:solidFill>
                  <a:srgbClr val="202124"/>
                </a:solidFill>
              </a:rPr>
              <a:t>***SIGNALS THE CUSTOMER ABOUT ACHIEVEMENT EXPECTATIONS***</a:t>
            </a:r>
          </a:p>
        </p:txBody>
      </p:sp>
    </p:spTree>
    <p:extLst>
      <p:ext uri="{BB962C8B-B14F-4D97-AF65-F5344CB8AC3E}">
        <p14:creationId xmlns:p14="http://schemas.microsoft.com/office/powerpoint/2010/main" val="2835296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378E1C7-8516-EBB1-CBB3-B3B57A91C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56206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62D962-CF41-4405-B524-D2F4B2FCF268}"/>
              </a:ext>
            </a:extLst>
          </p:cNvPr>
          <p:cNvSpPr txBox="1"/>
          <p:nvPr/>
        </p:nvSpPr>
        <p:spPr>
          <a:xfrm>
            <a:off x="490194" y="684287"/>
            <a:ext cx="11378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Next Question?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62CF98-E63C-4D5B-9F51-A2D6216AE57B}"/>
              </a:ext>
            </a:extLst>
          </p:cNvPr>
          <p:cNvSpPr txBox="1"/>
          <p:nvPr/>
        </p:nvSpPr>
        <p:spPr>
          <a:xfrm>
            <a:off x="755715" y="2336393"/>
            <a:ext cx="1068056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202124"/>
                </a:solidFill>
              </a:rPr>
              <a:t>WHAT MUST YOU PROVIDE TO EVEN BE CONSIDERED BY THE CUSTOMER?</a:t>
            </a:r>
          </a:p>
          <a:p>
            <a:pPr algn="ctr"/>
            <a:endParaRPr lang="en-US" sz="3600" b="1" dirty="0">
              <a:solidFill>
                <a:srgbClr val="202124"/>
              </a:solidFill>
            </a:endParaRPr>
          </a:p>
          <a:p>
            <a:pPr algn="ctr"/>
            <a:r>
              <a:rPr lang="en-US" sz="2400" b="1" dirty="0">
                <a:solidFill>
                  <a:srgbClr val="202124"/>
                </a:solidFill>
              </a:rPr>
              <a:t>***POINTS OF PARITY ARE THE MINIMUM***</a:t>
            </a:r>
          </a:p>
        </p:txBody>
      </p:sp>
    </p:spTree>
    <p:extLst>
      <p:ext uri="{BB962C8B-B14F-4D97-AF65-F5344CB8AC3E}">
        <p14:creationId xmlns:p14="http://schemas.microsoft.com/office/powerpoint/2010/main" val="1504511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378E1C7-8516-EBB1-CBB3-B3B57A91C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56206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62D962-CF41-4405-B524-D2F4B2FCF268}"/>
              </a:ext>
            </a:extLst>
          </p:cNvPr>
          <p:cNvSpPr txBox="1"/>
          <p:nvPr/>
        </p:nvSpPr>
        <p:spPr>
          <a:xfrm>
            <a:off x="490194" y="684287"/>
            <a:ext cx="11378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Next Question?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62CF98-E63C-4D5B-9F51-A2D6216AE57B}"/>
              </a:ext>
            </a:extLst>
          </p:cNvPr>
          <p:cNvSpPr txBox="1"/>
          <p:nvPr/>
        </p:nvSpPr>
        <p:spPr>
          <a:xfrm>
            <a:off x="755715" y="2336393"/>
            <a:ext cx="106805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202124"/>
                </a:solidFill>
              </a:rPr>
              <a:t>WHAT DO YOU PROVIDE THAT MAKES YOU DIFFERENT, OR EVEN BETTER THAN OTHERS IN YOUR COMPETITIVE SPACE?</a:t>
            </a:r>
          </a:p>
          <a:p>
            <a:pPr algn="ctr"/>
            <a:endParaRPr lang="en-US" sz="3600" b="1" dirty="0">
              <a:solidFill>
                <a:srgbClr val="202124"/>
              </a:solidFill>
            </a:endParaRPr>
          </a:p>
          <a:p>
            <a:pPr algn="ctr"/>
            <a:r>
              <a:rPr lang="en-US" sz="2400" b="1" dirty="0">
                <a:solidFill>
                  <a:srgbClr val="202124"/>
                </a:solidFill>
              </a:rPr>
              <a:t>***POINTS OF DIFFERENCE ARE THE POTENTIAL DISRUPTORS***</a:t>
            </a:r>
          </a:p>
        </p:txBody>
      </p:sp>
    </p:spTree>
    <p:extLst>
      <p:ext uri="{BB962C8B-B14F-4D97-AF65-F5344CB8AC3E}">
        <p14:creationId xmlns:p14="http://schemas.microsoft.com/office/powerpoint/2010/main" val="3426859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378E1C7-8516-EBB1-CBB3-B3B57A91C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56206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62D962-CF41-4405-B524-D2F4B2FCF268}"/>
              </a:ext>
            </a:extLst>
          </p:cNvPr>
          <p:cNvSpPr txBox="1"/>
          <p:nvPr/>
        </p:nvSpPr>
        <p:spPr>
          <a:xfrm>
            <a:off x="490194" y="684287"/>
            <a:ext cx="11378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Next Question?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62CF98-E63C-4D5B-9F51-A2D6216AE57B}"/>
              </a:ext>
            </a:extLst>
          </p:cNvPr>
          <p:cNvSpPr txBox="1"/>
          <p:nvPr/>
        </p:nvSpPr>
        <p:spPr>
          <a:xfrm>
            <a:off x="755715" y="2336393"/>
            <a:ext cx="1068056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202124"/>
                </a:solidFill>
              </a:rPr>
              <a:t>WHEN WAS THE LAST TIME YOU DID A DEEP-DIVE INTO OTHER BRANDS WITHIN YOUR INDUSTRY SECTOR TO SEE, FEEL, VIEW, AND APPRECIATE WHAT BUSINESS THEY ARE IN?</a:t>
            </a:r>
          </a:p>
          <a:p>
            <a:pPr algn="ctr"/>
            <a:endParaRPr lang="en-US" sz="3600" b="1" dirty="0">
              <a:solidFill>
                <a:srgbClr val="202124"/>
              </a:solidFill>
            </a:endParaRPr>
          </a:p>
          <a:p>
            <a:pPr algn="ctr"/>
            <a:r>
              <a:rPr lang="en-US" sz="2400" b="1" dirty="0">
                <a:solidFill>
                  <a:srgbClr val="202124"/>
                </a:solidFill>
              </a:rPr>
              <a:t>***RESEARCH, RESEARCH, RESEARCH***</a:t>
            </a:r>
          </a:p>
        </p:txBody>
      </p:sp>
    </p:spTree>
    <p:extLst>
      <p:ext uri="{BB962C8B-B14F-4D97-AF65-F5344CB8AC3E}">
        <p14:creationId xmlns:p14="http://schemas.microsoft.com/office/powerpoint/2010/main" val="3989420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378E1C7-8516-EBB1-CBB3-B3B57A91C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56206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62D962-CF41-4405-B524-D2F4B2FCF268}"/>
              </a:ext>
            </a:extLst>
          </p:cNvPr>
          <p:cNvSpPr txBox="1"/>
          <p:nvPr/>
        </p:nvSpPr>
        <p:spPr>
          <a:xfrm>
            <a:off x="490194" y="684287"/>
            <a:ext cx="11378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Next Question?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62CF98-E63C-4D5B-9F51-A2D6216AE57B}"/>
              </a:ext>
            </a:extLst>
          </p:cNvPr>
          <p:cNvSpPr txBox="1"/>
          <p:nvPr/>
        </p:nvSpPr>
        <p:spPr>
          <a:xfrm>
            <a:off x="755715" y="2336393"/>
            <a:ext cx="1068056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202124"/>
                </a:solidFill>
              </a:rPr>
              <a:t>HOW MANY COMPETITORS DO YOU HAVE AND WHAT DO YOU KNOW ABOUT THEM…SPECIFICALLY?</a:t>
            </a:r>
          </a:p>
          <a:p>
            <a:pPr algn="ctr"/>
            <a:endParaRPr lang="en-US" sz="3600" b="1" dirty="0">
              <a:solidFill>
                <a:srgbClr val="202124"/>
              </a:solidFill>
            </a:endParaRPr>
          </a:p>
          <a:p>
            <a:pPr algn="ctr"/>
            <a:r>
              <a:rPr lang="en-US" sz="2400" b="1" dirty="0">
                <a:solidFill>
                  <a:srgbClr val="202124"/>
                </a:solidFill>
              </a:rPr>
              <a:t>***DIRECT COMPETITION, INDIRECT COMPETITION, &amp; GENERAL COMPETITION***</a:t>
            </a:r>
          </a:p>
        </p:txBody>
      </p:sp>
    </p:spTree>
    <p:extLst>
      <p:ext uri="{BB962C8B-B14F-4D97-AF65-F5344CB8AC3E}">
        <p14:creationId xmlns:p14="http://schemas.microsoft.com/office/powerpoint/2010/main" val="13609383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378E1C7-8516-EBB1-CBB3-B3B57A91C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56206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62D962-CF41-4405-B524-D2F4B2FCF268}"/>
              </a:ext>
            </a:extLst>
          </p:cNvPr>
          <p:cNvSpPr txBox="1"/>
          <p:nvPr/>
        </p:nvSpPr>
        <p:spPr>
          <a:xfrm>
            <a:off x="490194" y="684287"/>
            <a:ext cx="11378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Next Question?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62CF98-E63C-4D5B-9F51-A2D6216AE57B}"/>
              </a:ext>
            </a:extLst>
          </p:cNvPr>
          <p:cNvSpPr txBox="1"/>
          <p:nvPr/>
        </p:nvSpPr>
        <p:spPr>
          <a:xfrm>
            <a:off x="755715" y="2336393"/>
            <a:ext cx="1068056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202124"/>
                </a:solidFill>
              </a:rPr>
              <a:t>WHEN WAS THE LAST TIME YOU UPDATED YOUR INDUSTRY AND COMPETITIVE ANALYSES?</a:t>
            </a:r>
          </a:p>
          <a:p>
            <a:pPr algn="ctr"/>
            <a:endParaRPr lang="en-US" sz="3600" b="1" dirty="0">
              <a:solidFill>
                <a:srgbClr val="202124"/>
              </a:solidFill>
            </a:endParaRPr>
          </a:p>
          <a:p>
            <a:pPr algn="ctr"/>
            <a:r>
              <a:rPr lang="en-US" sz="2400" b="1" dirty="0">
                <a:solidFill>
                  <a:srgbClr val="202124"/>
                </a:solidFill>
              </a:rPr>
              <a:t>***REGULAR, SITUATIONAL, &amp; URGENT***</a:t>
            </a:r>
          </a:p>
        </p:txBody>
      </p:sp>
    </p:spTree>
    <p:extLst>
      <p:ext uri="{BB962C8B-B14F-4D97-AF65-F5344CB8AC3E}">
        <p14:creationId xmlns:p14="http://schemas.microsoft.com/office/powerpoint/2010/main" val="28048768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378E1C7-8516-EBB1-CBB3-B3B57A91C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56206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62D962-CF41-4405-B524-D2F4B2FCF268}"/>
              </a:ext>
            </a:extLst>
          </p:cNvPr>
          <p:cNvSpPr txBox="1"/>
          <p:nvPr/>
        </p:nvSpPr>
        <p:spPr>
          <a:xfrm>
            <a:off x="490194" y="684287"/>
            <a:ext cx="11378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Next Question?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62CF98-E63C-4D5B-9F51-A2D6216AE57B}"/>
              </a:ext>
            </a:extLst>
          </p:cNvPr>
          <p:cNvSpPr txBox="1"/>
          <p:nvPr/>
        </p:nvSpPr>
        <p:spPr>
          <a:xfrm>
            <a:off x="755715" y="2336393"/>
            <a:ext cx="106805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202124"/>
                </a:solidFill>
              </a:rPr>
              <a:t>DO YOU HAVE A CURRENT CUSTOMER/CLIENT DATABASE AVAILABLE AND COMPLETE THAT WILL HELP YOU CREATE, DELIVER, COMMUNICATE, AND CAPTURE VALUE?</a:t>
            </a:r>
          </a:p>
          <a:p>
            <a:pPr algn="ctr"/>
            <a:r>
              <a:rPr lang="en-US" sz="2400" b="1" dirty="0">
                <a:solidFill>
                  <a:srgbClr val="202124"/>
                </a:solidFill>
              </a:rPr>
              <a:t>***DEPEND ON YOUR CUSTOMERS FOR RESOURCES***</a:t>
            </a:r>
          </a:p>
        </p:txBody>
      </p:sp>
    </p:spTree>
    <p:extLst>
      <p:ext uri="{BB962C8B-B14F-4D97-AF65-F5344CB8AC3E}">
        <p14:creationId xmlns:p14="http://schemas.microsoft.com/office/powerpoint/2010/main" val="245341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378E1C7-8516-EBB1-CBB3-B3B57A91C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56206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62D962-CF41-4405-B524-D2F4B2FCF268}"/>
              </a:ext>
            </a:extLst>
          </p:cNvPr>
          <p:cNvSpPr txBox="1"/>
          <p:nvPr/>
        </p:nvSpPr>
        <p:spPr>
          <a:xfrm>
            <a:off x="490194" y="684287"/>
            <a:ext cx="11378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What are the take-aways from today’s L-N-L?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8B039E-0336-472C-BF84-4A14D5A01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8804"/>
            <a:ext cx="10515600" cy="4351338"/>
          </a:xfrm>
        </p:spPr>
        <p:txBody>
          <a:bodyPr/>
          <a:lstStyle/>
          <a:p>
            <a:r>
              <a:rPr lang="en-US" sz="2300" dirty="0"/>
              <a:t>The customer is the most important participant our branding efforts.</a:t>
            </a:r>
          </a:p>
          <a:p>
            <a:r>
              <a:rPr lang="en-US" sz="2300" dirty="0"/>
              <a:t>Value must be created, delivered, and communicated before value can be captured.</a:t>
            </a:r>
          </a:p>
          <a:p>
            <a:r>
              <a:rPr lang="en-US" sz="2300" dirty="0"/>
              <a:t>Brands are the result of an ongoing, purposeful, detailed, and integrated branding process.</a:t>
            </a:r>
          </a:p>
          <a:p>
            <a:r>
              <a:rPr lang="en-US" sz="2300" dirty="0"/>
              <a:t>The necessity for being remarkable is the essential starting and ending point of all branding efforts.</a:t>
            </a:r>
          </a:p>
          <a:p>
            <a:r>
              <a:rPr lang="en-US" sz="2300" dirty="0"/>
              <a:t>The regular and meticulous brand audit can detect strengths, weaknesses, opportunities, and threats to a potentially successful brand.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7617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378E1C7-8516-EBB1-CBB3-B3B57A91C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56206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62D962-CF41-4405-B524-D2F4B2FCF268}"/>
              </a:ext>
            </a:extLst>
          </p:cNvPr>
          <p:cNvSpPr txBox="1"/>
          <p:nvPr/>
        </p:nvSpPr>
        <p:spPr>
          <a:xfrm>
            <a:off x="490194" y="684287"/>
            <a:ext cx="11378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Next Question?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62CF98-E63C-4D5B-9F51-A2D6216AE57B}"/>
              </a:ext>
            </a:extLst>
          </p:cNvPr>
          <p:cNvSpPr txBox="1"/>
          <p:nvPr/>
        </p:nvSpPr>
        <p:spPr>
          <a:xfrm>
            <a:off x="386501" y="2336393"/>
            <a:ext cx="113781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202124"/>
                </a:solidFill>
              </a:rPr>
              <a:t>WHAT PRODUCTS/SERVICES DO YOUR CUSTOMERS REALLY, REALLY, REALLY  LIKE?</a:t>
            </a:r>
          </a:p>
          <a:p>
            <a:pPr algn="ctr"/>
            <a:endParaRPr lang="en-US" sz="3600" b="1" dirty="0">
              <a:solidFill>
                <a:srgbClr val="202124"/>
              </a:solidFill>
            </a:endParaRPr>
          </a:p>
          <a:p>
            <a:pPr algn="ctr"/>
            <a:r>
              <a:rPr lang="en-US" sz="2400" b="1" dirty="0">
                <a:solidFill>
                  <a:srgbClr val="202124"/>
                </a:solidFill>
              </a:rPr>
              <a:t>***FOCUS ON THE BEST, THE PROFITABLE, THE FAVORITE…THE MOST REMARKABLE***</a:t>
            </a:r>
          </a:p>
        </p:txBody>
      </p:sp>
    </p:spTree>
    <p:extLst>
      <p:ext uri="{BB962C8B-B14F-4D97-AF65-F5344CB8AC3E}">
        <p14:creationId xmlns:p14="http://schemas.microsoft.com/office/powerpoint/2010/main" val="18982558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378E1C7-8516-EBB1-CBB3-B3B57A91C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56206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62D962-CF41-4405-B524-D2F4B2FCF268}"/>
              </a:ext>
            </a:extLst>
          </p:cNvPr>
          <p:cNvSpPr txBox="1"/>
          <p:nvPr/>
        </p:nvSpPr>
        <p:spPr>
          <a:xfrm>
            <a:off x="490194" y="684287"/>
            <a:ext cx="11378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Next Question?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62CF98-E63C-4D5B-9F51-A2D6216AE57B}"/>
              </a:ext>
            </a:extLst>
          </p:cNvPr>
          <p:cNvSpPr txBox="1"/>
          <p:nvPr/>
        </p:nvSpPr>
        <p:spPr>
          <a:xfrm>
            <a:off x="755715" y="2336393"/>
            <a:ext cx="1068056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202124"/>
                </a:solidFill>
              </a:rPr>
              <a:t>HOW DOES YOUR BRAND FIT INTO YOUR CUSTOMER’S LIFESTYLE?</a:t>
            </a:r>
          </a:p>
          <a:p>
            <a:pPr algn="ctr"/>
            <a:endParaRPr lang="en-US" sz="3600" b="1" dirty="0">
              <a:solidFill>
                <a:srgbClr val="202124"/>
              </a:solidFill>
            </a:endParaRPr>
          </a:p>
          <a:p>
            <a:pPr algn="ctr"/>
            <a:r>
              <a:rPr lang="en-US" sz="2400" b="1" dirty="0">
                <a:solidFill>
                  <a:srgbClr val="202124"/>
                </a:solidFill>
              </a:rPr>
              <a:t>***DEVELOP LASTING EMOTIONALLY RICH RELATIONSHIPS***</a:t>
            </a:r>
          </a:p>
        </p:txBody>
      </p:sp>
    </p:spTree>
    <p:extLst>
      <p:ext uri="{BB962C8B-B14F-4D97-AF65-F5344CB8AC3E}">
        <p14:creationId xmlns:p14="http://schemas.microsoft.com/office/powerpoint/2010/main" val="38112069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378E1C7-8516-EBB1-CBB3-B3B57A91C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56206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62D962-CF41-4405-B524-D2F4B2FCF268}"/>
              </a:ext>
            </a:extLst>
          </p:cNvPr>
          <p:cNvSpPr txBox="1"/>
          <p:nvPr/>
        </p:nvSpPr>
        <p:spPr>
          <a:xfrm>
            <a:off x="490194" y="684287"/>
            <a:ext cx="11378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Next Question?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62CF98-E63C-4D5B-9F51-A2D6216AE57B}"/>
              </a:ext>
            </a:extLst>
          </p:cNvPr>
          <p:cNvSpPr txBox="1"/>
          <p:nvPr/>
        </p:nvSpPr>
        <p:spPr>
          <a:xfrm>
            <a:off x="755715" y="2336393"/>
            <a:ext cx="106805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202124"/>
                </a:solidFill>
              </a:rPr>
              <a:t>WHERE DOES YOUR CUSTOMER GET INFORMATION?</a:t>
            </a:r>
          </a:p>
          <a:p>
            <a:pPr algn="ctr"/>
            <a:endParaRPr lang="en-US" sz="3600" b="1" dirty="0">
              <a:solidFill>
                <a:srgbClr val="202124"/>
              </a:solidFill>
            </a:endParaRPr>
          </a:p>
          <a:p>
            <a:pPr algn="ctr"/>
            <a:r>
              <a:rPr lang="en-US" sz="2400" b="1" dirty="0">
                <a:solidFill>
                  <a:srgbClr val="202124"/>
                </a:solidFill>
              </a:rPr>
              <a:t>***ALIGNING MEDIA SAVES TIME, MONEY, and MISUNDERSTANDING***</a:t>
            </a:r>
          </a:p>
        </p:txBody>
      </p:sp>
    </p:spTree>
    <p:extLst>
      <p:ext uri="{BB962C8B-B14F-4D97-AF65-F5344CB8AC3E}">
        <p14:creationId xmlns:p14="http://schemas.microsoft.com/office/powerpoint/2010/main" val="28139442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378E1C7-8516-EBB1-CBB3-B3B57A91C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56206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62D962-CF41-4405-B524-D2F4B2FCF268}"/>
              </a:ext>
            </a:extLst>
          </p:cNvPr>
          <p:cNvSpPr txBox="1"/>
          <p:nvPr/>
        </p:nvSpPr>
        <p:spPr>
          <a:xfrm>
            <a:off x="490194" y="684287"/>
            <a:ext cx="11378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Next Question?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62CF98-E63C-4D5B-9F51-A2D6216AE57B}"/>
              </a:ext>
            </a:extLst>
          </p:cNvPr>
          <p:cNvSpPr txBox="1"/>
          <p:nvPr/>
        </p:nvSpPr>
        <p:spPr>
          <a:xfrm>
            <a:off x="755715" y="2336393"/>
            <a:ext cx="106805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202124"/>
                </a:solidFill>
              </a:rPr>
              <a:t>WHAT FEATURES PROVIDE THE GREATEST BENEFITS?</a:t>
            </a:r>
          </a:p>
          <a:p>
            <a:pPr algn="ctr"/>
            <a:endParaRPr lang="en-US" sz="3600" b="1" dirty="0">
              <a:solidFill>
                <a:srgbClr val="202124"/>
              </a:solidFill>
            </a:endParaRPr>
          </a:p>
          <a:p>
            <a:pPr algn="ctr"/>
            <a:r>
              <a:rPr lang="en-US" sz="2400" b="1" dirty="0">
                <a:solidFill>
                  <a:srgbClr val="202124"/>
                </a:solidFill>
              </a:rPr>
              <a:t>***KEY QUALITIES MAKE YOUR BRAND BETTER***</a:t>
            </a:r>
          </a:p>
        </p:txBody>
      </p:sp>
    </p:spTree>
    <p:extLst>
      <p:ext uri="{BB962C8B-B14F-4D97-AF65-F5344CB8AC3E}">
        <p14:creationId xmlns:p14="http://schemas.microsoft.com/office/powerpoint/2010/main" val="22926115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378E1C7-8516-EBB1-CBB3-B3B57A91C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56206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62D962-CF41-4405-B524-D2F4B2FCF268}"/>
              </a:ext>
            </a:extLst>
          </p:cNvPr>
          <p:cNvSpPr txBox="1"/>
          <p:nvPr/>
        </p:nvSpPr>
        <p:spPr>
          <a:xfrm>
            <a:off x="490194" y="684287"/>
            <a:ext cx="11378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Have you performed a Brand audit?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9DB5B47D-16F8-4F28-8C3C-5C166DF7CF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985205"/>
              </p:ext>
            </p:extLst>
          </p:nvPr>
        </p:nvGraphicFramePr>
        <p:xfrm>
          <a:off x="848412" y="1662342"/>
          <a:ext cx="10897387" cy="311404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3613609">
                  <a:extLst>
                    <a:ext uri="{9D8B030D-6E8A-4147-A177-3AD203B41FA5}">
                      <a16:colId xmlns:a16="http://schemas.microsoft.com/office/drawing/2014/main" val="97496963"/>
                    </a:ext>
                  </a:extLst>
                </a:gridCol>
                <a:gridCol w="3641889">
                  <a:extLst>
                    <a:ext uri="{9D8B030D-6E8A-4147-A177-3AD203B41FA5}">
                      <a16:colId xmlns:a16="http://schemas.microsoft.com/office/drawing/2014/main" val="1468301296"/>
                    </a:ext>
                  </a:extLst>
                </a:gridCol>
                <a:gridCol w="3641889">
                  <a:extLst>
                    <a:ext uri="{9D8B030D-6E8A-4147-A177-3AD203B41FA5}">
                      <a16:colId xmlns:a16="http://schemas.microsoft.com/office/drawing/2014/main" val="37422275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Topic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Strategic Importance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Actions/Decisions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5068280"/>
                  </a:ext>
                </a:extLst>
              </a:tr>
              <a:tr h="469058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Determine your brand objectives.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Helps to focus on areas that are most valuable to the customer.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List metrics and what you expect to learn from the measures.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1290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Review external marketing elements.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Insure consistency across all platforms and delivery methods.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Review logos, brochures, brand colors, advertisements, letterheads, business cards, packaging, and labels.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1997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Conduct customer surveys.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Helps determine how customers interpret and respond to your branding.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Use face-to-face interviews, email surveys, social media polls, phone surveys, and online surveys.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54711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20146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378E1C7-8516-EBB1-CBB3-B3B57A91C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56206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62D962-CF41-4405-B524-D2F4B2FCF268}"/>
              </a:ext>
            </a:extLst>
          </p:cNvPr>
          <p:cNvSpPr txBox="1"/>
          <p:nvPr/>
        </p:nvSpPr>
        <p:spPr>
          <a:xfrm>
            <a:off x="490194" y="684287"/>
            <a:ext cx="11378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Have you performed a Brand audit?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9DB5B47D-16F8-4F28-8C3C-5C166DF7CF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401611"/>
              </p:ext>
            </p:extLst>
          </p:nvPr>
        </p:nvGraphicFramePr>
        <p:xfrm>
          <a:off x="848412" y="1662342"/>
          <a:ext cx="10897387" cy="366268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3613609">
                  <a:extLst>
                    <a:ext uri="{9D8B030D-6E8A-4147-A177-3AD203B41FA5}">
                      <a16:colId xmlns:a16="http://schemas.microsoft.com/office/drawing/2014/main" val="97496963"/>
                    </a:ext>
                  </a:extLst>
                </a:gridCol>
                <a:gridCol w="3641889">
                  <a:extLst>
                    <a:ext uri="{9D8B030D-6E8A-4147-A177-3AD203B41FA5}">
                      <a16:colId xmlns:a16="http://schemas.microsoft.com/office/drawing/2014/main" val="1468301296"/>
                    </a:ext>
                  </a:extLst>
                </a:gridCol>
                <a:gridCol w="3641889">
                  <a:extLst>
                    <a:ext uri="{9D8B030D-6E8A-4147-A177-3AD203B41FA5}">
                      <a16:colId xmlns:a16="http://schemas.microsoft.com/office/drawing/2014/main" val="37422275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Topic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Strategic Importance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Actions/Decisions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5068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Review your website data.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Provides insights about how to increase traffic or yield conversions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Perform navigation tests, check links, question attractiveness, and extract available analytics.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1290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Review social media platforms.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Helps to determine if the social media strategy is effectively reaching and influencing the target market.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Extract and analyze social media analytics, read comments, determine follower behaviors, and identify sharing, and engagement frequency data.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1997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Review target market profile.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Enhances clarity of focus on the most valuable segments, new segments, or ineffective segments.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Perform geographic, demographic, psychographic, and behavioristic data analyses.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54711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23210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378E1C7-8516-EBB1-CBB3-B3B57A91C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56206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62D962-CF41-4405-B524-D2F4B2FCF268}"/>
              </a:ext>
            </a:extLst>
          </p:cNvPr>
          <p:cNvSpPr txBox="1"/>
          <p:nvPr/>
        </p:nvSpPr>
        <p:spPr>
          <a:xfrm>
            <a:off x="490194" y="684287"/>
            <a:ext cx="11378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Have you performed a Brand audit?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9DB5B47D-16F8-4F28-8C3C-5C166DF7CF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685304"/>
              </p:ext>
            </p:extLst>
          </p:nvPr>
        </p:nvGraphicFramePr>
        <p:xfrm>
          <a:off x="848412" y="1662342"/>
          <a:ext cx="10897387" cy="311404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3613609">
                  <a:extLst>
                    <a:ext uri="{9D8B030D-6E8A-4147-A177-3AD203B41FA5}">
                      <a16:colId xmlns:a16="http://schemas.microsoft.com/office/drawing/2014/main" val="97496963"/>
                    </a:ext>
                  </a:extLst>
                </a:gridCol>
                <a:gridCol w="3641889">
                  <a:extLst>
                    <a:ext uri="{9D8B030D-6E8A-4147-A177-3AD203B41FA5}">
                      <a16:colId xmlns:a16="http://schemas.microsoft.com/office/drawing/2014/main" val="1468301296"/>
                    </a:ext>
                  </a:extLst>
                </a:gridCol>
                <a:gridCol w="3641889">
                  <a:extLst>
                    <a:ext uri="{9D8B030D-6E8A-4147-A177-3AD203B41FA5}">
                      <a16:colId xmlns:a16="http://schemas.microsoft.com/office/drawing/2014/main" val="37422275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Topic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Strategic Importance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Actions/Decisions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5068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Review sales data.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Identifies increases, decreases, and other patterns related to products and services.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Establish regular sales analyses with all effected personnel.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1290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Conduct an internal marketing survey.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Provides perspective and insights into how effective branding efforts are within the organization.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Conduct surveys, interviews, and even pop-quizzes of all personnel regardless of position.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1997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Conduct competitive research.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Evaluates competitive brands to determine strengths and weaknesses or gaps in the brand-sphere.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Examine all competitive branding efforts to determine changes in competitive environment.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54711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7681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378E1C7-8516-EBB1-CBB3-B3B57A91C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56206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62D962-CF41-4405-B524-D2F4B2FCF268}"/>
              </a:ext>
            </a:extLst>
          </p:cNvPr>
          <p:cNvSpPr txBox="1"/>
          <p:nvPr/>
        </p:nvSpPr>
        <p:spPr>
          <a:xfrm>
            <a:off x="490194" y="684287"/>
            <a:ext cx="11378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Have you performed a Brand audit?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9DB5B47D-16F8-4F28-8C3C-5C166DF7CF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886272"/>
              </p:ext>
            </p:extLst>
          </p:nvPr>
        </p:nvGraphicFramePr>
        <p:xfrm>
          <a:off x="857839" y="1662342"/>
          <a:ext cx="10887960" cy="366268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3604182">
                  <a:extLst>
                    <a:ext uri="{9D8B030D-6E8A-4147-A177-3AD203B41FA5}">
                      <a16:colId xmlns:a16="http://schemas.microsoft.com/office/drawing/2014/main" val="97496963"/>
                    </a:ext>
                  </a:extLst>
                </a:gridCol>
                <a:gridCol w="3641889">
                  <a:extLst>
                    <a:ext uri="{9D8B030D-6E8A-4147-A177-3AD203B41FA5}">
                      <a16:colId xmlns:a16="http://schemas.microsoft.com/office/drawing/2014/main" val="1468301296"/>
                    </a:ext>
                  </a:extLst>
                </a:gridCol>
                <a:gridCol w="3641889">
                  <a:extLst>
                    <a:ext uri="{9D8B030D-6E8A-4147-A177-3AD203B41FA5}">
                      <a16:colId xmlns:a16="http://schemas.microsoft.com/office/drawing/2014/main" val="37422275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Topic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Strategic Importance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Actions/Decisions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5068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Publish comprehensive results.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Can teach the entire organization about the brand’s positioning and their efforts…(CONFIDENTIAL)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Collect data from all brand-audit efforts and construct a comprehensive brand analysis.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1290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Create an action plan.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Prioritizes organizational goals and focuses scarce resources on areas of biggest impact.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Detail an implementation of all brand activities and consider the most appropriate method for communicating tasks and obligations.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1997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Monitor the brand’s progress.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Promotes an organizational culture of proactive management.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Specify the frequency of reviews, research, and results analysis for all audit functions.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54711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30286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62D962-CF41-4405-B524-D2F4B2FCF268}"/>
              </a:ext>
            </a:extLst>
          </p:cNvPr>
          <p:cNvSpPr txBox="1"/>
          <p:nvPr/>
        </p:nvSpPr>
        <p:spPr>
          <a:xfrm>
            <a:off x="838199" y="291090"/>
            <a:ext cx="10515599" cy="9326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is a successful brand?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966C8BAA-B972-4A89-A221-56B7174FE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03" y="1478603"/>
            <a:ext cx="1243415" cy="144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oogle's New Logo">
            <a:extLst>
              <a:ext uri="{FF2B5EF4-FFF2-40B4-BE49-F238E27FC236}">
                <a16:creationId xmlns:a16="http://schemas.microsoft.com/office/drawing/2014/main" id="{7DA45373-4F50-4227-9423-30E5593F8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07" y="3429000"/>
            <a:ext cx="2056855" cy="93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oca-Cola logo and symbol, meaning, history, PNG">
            <a:extLst>
              <a:ext uri="{FF2B5EF4-FFF2-40B4-BE49-F238E27FC236}">
                <a16:creationId xmlns:a16="http://schemas.microsoft.com/office/drawing/2014/main" id="{47269BEC-C857-462C-807E-4396D25A3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96" y="4577754"/>
            <a:ext cx="2851693" cy="160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New FedEx logo design concept gets roasted online | Creative Bloq">
            <a:extLst>
              <a:ext uri="{FF2B5EF4-FFF2-40B4-BE49-F238E27FC236}">
                <a16:creationId xmlns:a16="http://schemas.microsoft.com/office/drawing/2014/main" id="{23C8A762-6E7C-4E0C-8F59-B812CC960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057" y="679221"/>
            <a:ext cx="2163970" cy="134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Toyota Logo PNG Transparent Images | PNG All">
            <a:extLst>
              <a:ext uri="{FF2B5EF4-FFF2-40B4-BE49-F238E27FC236}">
                <a16:creationId xmlns:a16="http://schemas.microsoft.com/office/drawing/2014/main" id="{61163A3A-A5CD-4890-B278-21E6886BE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3300" y="2616740"/>
            <a:ext cx="1690727" cy="1196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Amazon Png Logo Vector - Free Transparent PNG Logos">
            <a:extLst>
              <a:ext uri="{FF2B5EF4-FFF2-40B4-BE49-F238E27FC236}">
                <a16:creationId xmlns:a16="http://schemas.microsoft.com/office/drawing/2014/main" id="{877E24A0-7AF0-4C7B-8221-F6D8181E1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777" y="4761892"/>
            <a:ext cx="2188027" cy="163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A5B4D3-1ACC-46ED-B178-08AFE873FC47}"/>
              </a:ext>
            </a:extLst>
          </p:cNvPr>
          <p:cNvSpPr txBox="1"/>
          <p:nvPr/>
        </p:nvSpPr>
        <p:spPr>
          <a:xfrm>
            <a:off x="3511684" y="1896894"/>
            <a:ext cx="624907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Creates, delivers, communicates, and captures…VALUE.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Communicates a clear identity.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Provides an experience.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Maintains consistency.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Constantly invests and innovates.</a:t>
            </a:r>
            <a:br>
              <a:rPr lang="en-US" sz="2800" dirty="0"/>
            </a:b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Is absolutely….REMARKABLE!</a:t>
            </a:r>
          </a:p>
        </p:txBody>
      </p:sp>
    </p:spTree>
    <p:extLst>
      <p:ext uri="{BB962C8B-B14F-4D97-AF65-F5344CB8AC3E}">
        <p14:creationId xmlns:p14="http://schemas.microsoft.com/office/powerpoint/2010/main" val="42511013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378E1C7-8516-EBB1-CBB3-B3B57A91C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56206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DAEB28-E56A-41C3-AC45-EC5882291085}"/>
              </a:ext>
            </a:extLst>
          </p:cNvPr>
          <p:cNvSpPr txBox="1"/>
          <p:nvPr/>
        </p:nvSpPr>
        <p:spPr>
          <a:xfrm>
            <a:off x="2026763" y="2083324"/>
            <a:ext cx="843699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THANK YOU FOR YOUR PATIENCE AND PARTICIPATION</a:t>
            </a:r>
            <a:br>
              <a:rPr lang="en-US" sz="3200" b="1" dirty="0"/>
            </a:br>
            <a:br>
              <a:rPr lang="en-US" sz="3200" b="1" dirty="0"/>
            </a:br>
            <a:r>
              <a:rPr lang="en-US" sz="3200" b="1" dirty="0"/>
              <a:t>HAPPY TO ANSWER ANY AND ALL QUESTIONS</a:t>
            </a:r>
          </a:p>
        </p:txBody>
      </p:sp>
    </p:spTree>
    <p:extLst>
      <p:ext uri="{BB962C8B-B14F-4D97-AF65-F5344CB8AC3E}">
        <p14:creationId xmlns:p14="http://schemas.microsoft.com/office/powerpoint/2010/main" val="3883324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378E1C7-8516-EBB1-CBB3-B3B57A91C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56206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62D962-CF41-4405-B524-D2F4B2FCF268}"/>
              </a:ext>
            </a:extLst>
          </p:cNvPr>
          <p:cNvSpPr txBox="1"/>
          <p:nvPr/>
        </p:nvSpPr>
        <p:spPr>
          <a:xfrm>
            <a:off x="490194" y="684287"/>
            <a:ext cx="11378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What is the purpose of business?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62CF98-E63C-4D5B-9F51-A2D6216AE57B}"/>
              </a:ext>
            </a:extLst>
          </p:cNvPr>
          <p:cNvSpPr txBox="1"/>
          <p:nvPr/>
        </p:nvSpPr>
        <p:spPr>
          <a:xfrm>
            <a:off x="1414021" y="1904214"/>
            <a:ext cx="8719793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0" i="0" dirty="0">
                <a:solidFill>
                  <a:srgbClr val="111111"/>
                </a:solidFill>
                <a:effectLst/>
                <a:latin typeface="SourceSansPro"/>
              </a:rPr>
              <a:t>“</a:t>
            </a:r>
            <a:r>
              <a:rPr lang="en-US" sz="3200" b="1" i="0" dirty="0">
                <a:solidFill>
                  <a:srgbClr val="111111"/>
                </a:solidFill>
                <a:effectLst/>
              </a:rPr>
              <a:t>The singular purpose of business is to create and maintain a satisfied customer</a:t>
            </a:r>
            <a:r>
              <a:rPr lang="en-US" sz="2000" b="0" i="0" dirty="0">
                <a:solidFill>
                  <a:srgbClr val="111111"/>
                </a:solidFill>
                <a:effectLst/>
              </a:rPr>
              <a:t>.” – </a:t>
            </a:r>
            <a:r>
              <a:rPr lang="en-US" sz="1400" b="0" i="0" dirty="0">
                <a:solidFill>
                  <a:srgbClr val="111111"/>
                </a:solidFill>
                <a:effectLst/>
              </a:rPr>
              <a:t>Theodore Levitt, 1962</a:t>
            </a:r>
            <a:br>
              <a:rPr lang="en-US" sz="2400" dirty="0">
                <a:solidFill>
                  <a:srgbClr val="111111"/>
                </a:solidFill>
                <a:latin typeface="SourceSansPro"/>
              </a:rPr>
            </a:br>
            <a:endParaRPr lang="en-US" sz="2400" dirty="0">
              <a:solidFill>
                <a:srgbClr val="111111"/>
              </a:solidFill>
              <a:latin typeface="SourceSansPro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11111"/>
                </a:solidFill>
                <a:latin typeface="SourceSansPro"/>
              </a:rPr>
              <a:t>How do you CREATE VALUE?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11111"/>
                </a:solidFill>
                <a:latin typeface="SourceSansPro"/>
              </a:rPr>
              <a:t>How do you DELIVER VALUE?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11111"/>
                </a:solidFill>
                <a:latin typeface="SourceSansPro"/>
              </a:rPr>
              <a:t>How do you COMMUNICATE VALUE?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11111"/>
                </a:solidFill>
                <a:latin typeface="SourceSansPro"/>
              </a:rPr>
              <a:t>How do you CAPTURE VALUE?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450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378E1C7-8516-EBB1-CBB3-B3B57A91C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56206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62D962-CF41-4405-B524-D2F4B2FCF268}"/>
              </a:ext>
            </a:extLst>
          </p:cNvPr>
          <p:cNvSpPr txBox="1"/>
          <p:nvPr/>
        </p:nvSpPr>
        <p:spPr>
          <a:xfrm>
            <a:off x="490194" y="684287"/>
            <a:ext cx="11378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What is a Brand?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62CF98-E63C-4D5B-9F51-A2D6216AE57B}"/>
              </a:ext>
            </a:extLst>
          </p:cNvPr>
          <p:cNvSpPr txBox="1"/>
          <p:nvPr/>
        </p:nvSpPr>
        <p:spPr>
          <a:xfrm>
            <a:off x="490194" y="1781663"/>
            <a:ext cx="11038787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111111"/>
                </a:solidFill>
                <a:effectLst/>
                <a:latin typeface="SourceSansPro"/>
              </a:rPr>
              <a:t>A brand is an intangible business concept designed to help identify a company, product, or individual.</a:t>
            </a:r>
            <a:br>
              <a:rPr lang="en-US" sz="2000" b="0" i="0" dirty="0">
                <a:solidFill>
                  <a:srgbClr val="111111"/>
                </a:solidFill>
                <a:effectLst/>
                <a:latin typeface="SourceSansPro"/>
              </a:rPr>
            </a:br>
            <a:endParaRPr lang="en-US" sz="2000" b="0" i="0" dirty="0">
              <a:solidFill>
                <a:srgbClr val="111111"/>
              </a:solidFill>
              <a:effectLst/>
              <a:latin typeface="SourceSansPro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111111"/>
                </a:solidFill>
                <a:effectLst/>
                <a:latin typeface="SourceSansPro"/>
              </a:rPr>
              <a:t>Often brands are incompletely limited and only considered to be logos, slogans, or other trade-based marks that help promote goods and services.</a:t>
            </a:r>
            <a:br>
              <a:rPr lang="en-US" sz="2000" b="0" i="0" dirty="0">
                <a:solidFill>
                  <a:srgbClr val="111111"/>
                </a:solidFill>
                <a:effectLst/>
                <a:latin typeface="SourceSansPro"/>
              </a:rPr>
            </a:br>
            <a:endParaRPr lang="en-US" sz="2000" b="0" i="0" dirty="0">
              <a:solidFill>
                <a:srgbClr val="111111"/>
              </a:solidFill>
              <a:effectLst/>
              <a:latin typeface="SourceSansPro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111111"/>
                </a:solidFill>
                <a:effectLst/>
                <a:latin typeface="SourceSansPro"/>
              </a:rPr>
              <a:t>Brands are among a company's most important and valuable assets that are often difficult to define, and usually difficult to develop.</a:t>
            </a:r>
            <a:br>
              <a:rPr lang="en-US" sz="2000" b="0" i="0" dirty="0">
                <a:solidFill>
                  <a:srgbClr val="111111"/>
                </a:solidFill>
                <a:effectLst/>
                <a:latin typeface="SourceSansPro"/>
              </a:rPr>
            </a:br>
            <a:endParaRPr lang="en-US" sz="2000" b="0" i="0" dirty="0">
              <a:solidFill>
                <a:srgbClr val="111111"/>
              </a:solidFill>
              <a:effectLst/>
              <a:latin typeface="SourceSansPro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11111"/>
                </a:solidFill>
                <a:latin typeface="SourceSansPro"/>
              </a:rPr>
              <a:t>Brand equity appears directly in the firm’s financial performance.</a:t>
            </a:r>
            <a:br>
              <a:rPr lang="en-US" sz="2000" b="0" i="0" dirty="0">
                <a:solidFill>
                  <a:srgbClr val="111111"/>
                </a:solidFill>
                <a:effectLst/>
                <a:latin typeface="SourceSansPro"/>
              </a:rPr>
            </a:br>
            <a:endParaRPr lang="en-US" sz="2000" b="0" i="0" dirty="0">
              <a:solidFill>
                <a:srgbClr val="111111"/>
              </a:solidFill>
              <a:effectLst/>
              <a:latin typeface="SourceSansPro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111111"/>
                </a:solidFill>
                <a:effectLst/>
                <a:latin typeface="SourceSansPro"/>
              </a:rPr>
              <a:t>Types of brands include corporate, personal, product, and service brands.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480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378E1C7-8516-EBB1-CBB3-B3B57A91C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56206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62D962-CF41-4405-B524-D2F4B2FCF268}"/>
              </a:ext>
            </a:extLst>
          </p:cNvPr>
          <p:cNvSpPr txBox="1"/>
          <p:nvPr/>
        </p:nvSpPr>
        <p:spPr>
          <a:xfrm>
            <a:off x="490194" y="684287"/>
            <a:ext cx="113781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What is the difference between a Brand and Brand-</a:t>
            </a:r>
            <a:r>
              <a:rPr lang="en-US" sz="4400" b="1" dirty="0" err="1"/>
              <a:t>ing</a:t>
            </a:r>
            <a:r>
              <a:rPr lang="en-US" sz="4400" b="1" dirty="0"/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62CF98-E63C-4D5B-9F51-A2D6216AE57B}"/>
              </a:ext>
            </a:extLst>
          </p:cNvPr>
          <p:cNvSpPr txBox="1"/>
          <p:nvPr/>
        </p:nvSpPr>
        <p:spPr>
          <a:xfrm>
            <a:off x="772998" y="2375559"/>
            <a:ext cx="106805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02124"/>
                </a:solidFill>
              </a:rPr>
              <a:t>A</a:t>
            </a:r>
            <a:r>
              <a:rPr lang="en-US" sz="2000" i="0" dirty="0">
                <a:solidFill>
                  <a:srgbClr val="202124"/>
                </a:solidFill>
                <a:effectLst/>
              </a:rPr>
              <a:t> </a:t>
            </a:r>
            <a:r>
              <a:rPr lang="en-US" sz="2000" b="1" i="1" u="sng" dirty="0">
                <a:solidFill>
                  <a:srgbClr val="202124"/>
                </a:solidFill>
                <a:effectLst/>
              </a:rPr>
              <a:t>Brand</a:t>
            </a:r>
            <a:r>
              <a:rPr lang="en-US" sz="2000" i="0" dirty="0">
                <a:solidFill>
                  <a:srgbClr val="202124"/>
                </a:solidFill>
                <a:effectLst/>
              </a:rPr>
              <a:t> reflects how customers and others perceive your business, products, services, or personality. </a:t>
            </a:r>
            <a:br>
              <a:rPr lang="en-US" sz="2000" i="0" dirty="0">
                <a:solidFill>
                  <a:srgbClr val="202124"/>
                </a:solidFill>
                <a:effectLst/>
              </a:rPr>
            </a:br>
            <a:endParaRPr lang="en-US" sz="2000" i="0" dirty="0">
              <a:solidFill>
                <a:srgbClr val="202124"/>
              </a:solidFill>
              <a:effectLst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02124"/>
                </a:solidFill>
              </a:rPr>
              <a:t>A </a:t>
            </a:r>
            <a:r>
              <a:rPr lang="en-US" sz="2000" b="1" i="1" u="sng" dirty="0">
                <a:solidFill>
                  <a:srgbClr val="202124"/>
                </a:solidFill>
              </a:rPr>
              <a:t>Brand</a:t>
            </a:r>
            <a:r>
              <a:rPr lang="en-US" sz="2000" dirty="0">
                <a:solidFill>
                  <a:srgbClr val="202124"/>
                </a:solidFill>
              </a:rPr>
              <a:t> is</a:t>
            </a:r>
            <a:r>
              <a:rPr lang="en-US" sz="2000" i="0" dirty="0">
                <a:solidFill>
                  <a:srgbClr val="202124"/>
                </a:solidFill>
                <a:effectLst/>
              </a:rPr>
              <a:t> the connection that you make with your customers. </a:t>
            </a:r>
            <a:br>
              <a:rPr lang="en-US" sz="2000" i="0" dirty="0">
                <a:solidFill>
                  <a:srgbClr val="202124"/>
                </a:solidFill>
                <a:effectLst/>
              </a:rPr>
            </a:br>
            <a:endParaRPr lang="en-US" sz="2000" i="0" dirty="0">
              <a:solidFill>
                <a:srgbClr val="202124"/>
              </a:solidFill>
              <a:effectLst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b="1" i="1" u="sng" dirty="0">
                <a:solidFill>
                  <a:srgbClr val="202124"/>
                </a:solidFill>
                <a:effectLst/>
              </a:rPr>
              <a:t>Brand-</a:t>
            </a:r>
            <a:r>
              <a:rPr lang="en-US" sz="2000" b="1" i="1" u="sng" dirty="0" err="1">
                <a:solidFill>
                  <a:srgbClr val="202124"/>
                </a:solidFill>
                <a:effectLst/>
              </a:rPr>
              <a:t>ing</a:t>
            </a:r>
            <a:r>
              <a:rPr lang="en-US" sz="2000" i="0" dirty="0">
                <a:solidFill>
                  <a:srgbClr val="202124"/>
                </a:solidFill>
                <a:effectLst/>
              </a:rPr>
              <a:t> is the set of actions taken to build, improve, and protect the brand. </a:t>
            </a:r>
            <a:br>
              <a:rPr lang="en-US" sz="2000" i="0" dirty="0">
                <a:solidFill>
                  <a:srgbClr val="202124"/>
                </a:solidFill>
                <a:effectLst/>
              </a:rPr>
            </a:br>
            <a:endParaRPr lang="en-US" sz="2000" i="0" dirty="0">
              <a:solidFill>
                <a:srgbClr val="202124"/>
              </a:solidFill>
              <a:effectLst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b="1" i="1" u="sng" dirty="0">
                <a:solidFill>
                  <a:srgbClr val="202124"/>
                </a:solidFill>
              </a:rPr>
              <a:t>Brand-</a:t>
            </a:r>
            <a:r>
              <a:rPr lang="en-US" sz="2000" b="1" i="1" u="sng" dirty="0" err="1">
                <a:solidFill>
                  <a:srgbClr val="202124"/>
                </a:solidFill>
              </a:rPr>
              <a:t>ing</a:t>
            </a:r>
            <a:r>
              <a:rPr lang="en-US" sz="2000" dirty="0">
                <a:solidFill>
                  <a:srgbClr val="202124"/>
                </a:solidFill>
              </a:rPr>
              <a:t> is</a:t>
            </a:r>
            <a:r>
              <a:rPr lang="en-US" sz="2000" i="0" dirty="0">
                <a:solidFill>
                  <a:srgbClr val="202124"/>
                </a:solidFill>
                <a:effectLst/>
              </a:rPr>
              <a:t> a process that helps influence how customers and others perceive your brand.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67297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378E1C7-8516-EBB1-CBB3-B3B57A91C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56206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62D962-CF41-4405-B524-D2F4B2FCF268}"/>
              </a:ext>
            </a:extLst>
          </p:cNvPr>
          <p:cNvSpPr txBox="1"/>
          <p:nvPr/>
        </p:nvSpPr>
        <p:spPr>
          <a:xfrm>
            <a:off x="490194" y="684287"/>
            <a:ext cx="11378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Where to start?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62CF98-E63C-4D5B-9F51-A2D6216AE57B}"/>
              </a:ext>
            </a:extLst>
          </p:cNvPr>
          <p:cNvSpPr txBox="1"/>
          <p:nvPr/>
        </p:nvSpPr>
        <p:spPr>
          <a:xfrm>
            <a:off x="755715" y="2336393"/>
            <a:ext cx="106805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202124"/>
                </a:solidFill>
              </a:rPr>
              <a:t>According to the headline of this Lunch-N-Learn is starts by being </a:t>
            </a:r>
            <a:r>
              <a:rPr lang="en-US" sz="2800" b="1" i="1" u="sng" dirty="0">
                <a:solidFill>
                  <a:srgbClr val="202124"/>
                </a:solidFill>
              </a:rPr>
              <a:t>REMARKABLE</a:t>
            </a:r>
            <a:r>
              <a:rPr lang="en-US" sz="2800" dirty="0">
                <a:solidFill>
                  <a:srgbClr val="202124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6548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378E1C7-8516-EBB1-CBB3-B3B57A91C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56206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62D962-CF41-4405-B524-D2F4B2FCF268}"/>
              </a:ext>
            </a:extLst>
          </p:cNvPr>
          <p:cNvSpPr txBox="1"/>
          <p:nvPr/>
        </p:nvSpPr>
        <p:spPr>
          <a:xfrm>
            <a:off x="490194" y="684287"/>
            <a:ext cx="11378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What is meant by the term REMARKABLE?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A5EC86-C8C8-4228-99A0-459CA64844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47649"/>
            <a:ext cx="4450237" cy="279034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If you put it on a T-shirt, would you want your </a:t>
            </a:r>
            <a:r>
              <a:rPr lang="en-US" sz="2400" b="1" i="1" u="sng" dirty="0"/>
              <a:t>Mother</a:t>
            </a:r>
            <a:r>
              <a:rPr lang="en-US" sz="2400" dirty="0"/>
              <a:t> to wear it in public?</a:t>
            </a:r>
          </a:p>
          <a:p>
            <a:r>
              <a:rPr lang="en-US" sz="2400" dirty="0"/>
              <a:t>If it’s in a book titled “</a:t>
            </a:r>
            <a:r>
              <a:rPr lang="en-US" sz="2400" i="1" dirty="0"/>
              <a:t>Being Remarkable for Dummies</a:t>
            </a:r>
            <a:r>
              <a:rPr lang="en-US" sz="2400" dirty="0"/>
              <a:t>,” then it is </a:t>
            </a:r>
            <a:r>
              <a:rPr lang="en-US" sz="2400" b="1" i="1" u="sng" dirty="0"/>
              <a:t>NOT</a:t>
            </a:r>
            <a:r>
              <a:rPr lang="en-US" sz="2400" dirty="0"/>
              <a:t> remarkable.</a:t>
            </a:r>
          </a:p>
          <a:p>
            <a:r>
              <a:rPr lang="en-US" sz="2400" dirty="0"/>
              <a:t>Being noticed is </a:t>
            </a:r>
            <a:r>
              <a:rPr lang="en-US" sz="2400" b="1" i="1" u="sng" dirty="0"/>
              <a:t>NOT</a:t>
            </a:r>
            <a:r>
              <a:rPr lang="en-US" sz="2400" dirty="0"/>
              <a:t> the same as being Remarkable.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B646A2E-EEE6-4A30-9F5E-7C3D27A238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4302" y="1847649"/>
            <a:ext cx="5599521" cy="2790339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Not everyone appreciates your efforts to be remarkable…</a:t>
            </a:r>
            <a:r>
              <a:rPr lang="en-US" sz="2400" b="1" i="1" u="sng" dirty="0"/>
              <a:t>SO WHAT</a:t>
            </a:r>
            <a:r>
              <a:rPr lang="en-US" sz="2400" dirty="0"/>
              <a:t>?</a:t>
            </a:r>
          </a:p>
          <a:p>
            <a:r>
              <a:rPr lang="en-US" sz="2400" dirty="0"/>
              <a:t>Remarkable doesn’t mean being remarkable to you, it means being remarkable to </a:t>
            </a:r>
            <a:r>
              <a:rPr lang="en-US" sz="2400" b="1" i="1" u="sng" dirty="0"/>
              <a:t>OTHER PEOPLE</a:t>
            </a:r>
            <a:r>
              <a:rPr lang="en-US" sz="2400" dirty="0"/>
              <a:t>.</a:t>
            </a:r>
          </a:p>
          <a:p>
            <a:r>
              <a:rPr lang="en-US" sz="2400" dirty="0"/>
              <a:t>Understand that what was remarkable yesterday may just be the </a:t>
            </a:r>
            <a:r>
              <a:rPr lang="en-US" sz="2400" b="1" i="1" u="sng" dirty="0"/>
              <a:t>USUAL</a:t>
            </a:r>
            <a:r>
              <a:rPr lang="en-US" sz="2400" dirty="0"/>
              <a:t> today.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F086A6-7313-4FB6-94E0-A12D83B185D5}"/>
              </a:ext>
            </a:extLst>
          </p:cNvPr>
          <p:cNvSpPr txBox="1"/>
          <p:nvPr/>
        </p:nvSpPr>
        <p:spPr>
          <a:xfrm>
            <a:off x="7805394" y="4856206"/>
            <a:ext cx="3930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Seth Godin, 2007</a:t>
            </a:r>
          </a:p>
        </p:txBody>
      </p:sp>
    </p:spTree>
    <p:extLst>
      <p:ext uri="{BB962C8B-B14F-4D97-AF65-F5344CB8AC3E}">
        <p14:creationId xmlns:p14="http://schemas.microsoft.com/office/powerpoint/2010/main" val="520600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378E1C7-8516-EBB1-CBB3-B3B57A91C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56206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62D962-CF41-4405-B524-D2F4B2FCF268}"/>
              </a:ext>
            </a:extLst>
          </p:cNvPr>
          <p:cNvSpPr txBox="1"/>
          <p:nvPr/>
        </p:nvSpPr>
        <p:spPr>
          <a:xfrm>
            <a:off x="490194" y="684287"/>
            <a:ext cx="11378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What does it mean to be REMARKABLE?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62CF98-E63C-4D5B-9F51-A2D6216AE57B}"/>
              </a:ext>
            </a:extLst>
          </p:cNvPr>
          <p:cNvSpPr txBox="1"/>
          <p:nvPr/>
        </p:nvSpPr>
        <p:spPr>
          <a:xfrm>
            <a:off x="755715" y="2336393"/>
            <a:ext cx="1068056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202124"/>
                </a:solidFill>
              </a:rPr>
              <a:t>It means being </a:t>
            </a:r>
            <a:r>
              <a:rPr lang="en-US" sz="2000" b="1" i="1" u="sng" dirty="0">
                <a:solidFill>
                  <a:srgbClr val="202124"/>
                </a:solidFill>
              </a:rPr>
              <a:t>GOOD</a:t>
            </a:r>
            <a:r>
              <a:rPr lang="en-US" sz="2000" dirty="0">
                <a:solidFill>
                  <a:srgbClr val="202124"/>
                </a:solidFill>
              </a:rPr>
              <a:t> enough for someone to </a:t>
            </a:r>
            <a:r>
              <a:rPr lang="en-US" sz="2000" b="1" i="1" u="sng" dirty="0">
                <a:solidFill>
                  <a:srgbClr val="202124"/>
                </a:solidFill>
              </a:rPr>
              <a:t>REMARK</a:t>
            </a:r>
            <a:r>
              <a:rPr lang="en-US" sz="2000" dirty="0">
                <a:solidFill>
                  <a:srgbClr val="202124"/>
                </a:solidFill>
              </a:rPr>
              <a:t> about you, your work, your service, your effort, your ability, your quality, your attention to detail, and your promises…it means being of </a:t>
            </a:r>
            <a:r>
              <a:rPr lang="en-US" sz="2000" b="1" i="1" u="sng" dirty="0">
                <a:solidFill>
                  <a:srgbClr val="202124"/>
                </a:solidFill>
              </a:rPr>
              <a:t>VALUE</a:t>
            </a:r>
            <a:r>
              <a:rPr lang="en-US" sz="2000" dirty="0">
                <a:solidFill>
                  <a:srgbClr val="202124"/>
                </a:solidFill>
              </a:rPr>
              <a:t>.</a:t>
            </a:r>
            <a:br>
              <a:rPr lang="en-US" sz="2000" dirty="0">
                <a:solidFill>
                  <a:srgbClr val="202124"/>
                </a:solidFill>
              </a:rPr>
            </a:br>
            <a:br>
              <a:rPr lang="en-US" sz="2000" dirty="0">
                <a:solidFill>
                  <a:srgbClr val="202124"/>
                </a:solidFill>
              </a:rPr>
            </a:br>
            <a:r>
              <a:rPr lang="en-US" sz="2000" dirty="0">
                <a:solidFill>
                  <a:srgbClr val="202124"/>
                </a:solidFill>
              </a:rPr>
              <a:t>While you might only be remarkable for a moment in time, if you don’t </a:t>
            </a:r>
            <a:r>
              <a:rPr lang="en-US" sz="2000" b="1" i="1" u="sng" dirty="0">
                <a:solidFill>
                  <a:srgbClr val="202124"/>
                </a:solidFill>
              </a:rPr>
              <a:t>INVEST, IMPROVE</a:t>
            </a:r>
            <a:r>
              <a:rPr lang="en-US" sz="2000" dirty="0">
                <a:solidFill>
                  <a:srgbClr val="202124"/>
                </a:solidFill>
              </a:rPr>
              <a:t>, and </a:t>
            </a:r>
            <a:r>
              <a:rPr lang="en-US" sz="2000" b="1" i="1" u="sng" dirty="0">
                <a:solidFill>
                  <a:srgbClr val="202124"/>
                </a:solidFill>
              </a:rPr>
              <a:t>INNOVATE</a:t>
            </a:r>
            <a:r>
              <a:rPr lang="en-US" sz="2000" dirty="0">
                <a:solidFill>
                  <a:srgbClr val="202124"/>
                </a:solidFill>
              </a:rPr>
              <a:t>, you won’t ever be remarkable… ever!</a:t>
            </a:r>
            <a:br>
              <a:rPr lang="en-US" sz="2000" dirty="0">
                <a:solidFill>
                  <a:srgbClr val="202124"/>
                </a:solidFill>
              </a:rPr>
            </a:br>
            <a:endParaRPr lang="en-US" sz="2000" dirty="0">
              <a:solidFill>
                <a:srgbClr val="202124"/>
              </a:solidFill>
            </a:endParaRPr>
          </a:p>
          <a:p>
            <a:pPr algn="l"/>
            <a:r>
              <a:rPr lang="en-US" sz="2000" dirty="0">
                <a:solidFill>
                  <a:srgbClr val="202124"/>
                </a:solidFill>
              </a:rPr>
              <a:t>You </a:t>
            </a:r>
            <a:r>
              <a:rPr lang="en-US" sz="2000" b="1" i="1" u="sng" dirty="0">
                <a:solidFill>
                  <a:srgbClr val="202124"/>
                </a:solidFill>
              </a:rPr>
              <a:t>MUST</a:t>
            </a:r>
            <a:r>
              <a:rPr lang="en-US" sz="2000" dirty="0">
                <a:solidFill>
                  <a:srgbClr val="202124"/>
                </a:solidFill>
              </a:rPr>
              <a:t> be remarkable again, and again, and again…it means </a:t>
            </a:r>
            <a:r>
              <a:rPr lang="en-US" sz="2000" b="1" i="1" u="sng" dirty="0">
                <a:solidFill>
                  <a:srgbClr val="202124"/>
                </a:solidFill>
              </a:rPr>
              <a:t>COMMITMENT</a:t>
            </a:r>
            <a:r>
              <a:rPr lang="en-US" sz="2000" dirty="0">
                <a:solidFill>
                  <a:srgbClr val="202124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27851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378E1C7-8516-EBB1-CBB3-B3B57A91C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56206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62D962-CF41-4405-B524-D2F4B2FCF268}"/>
              </a:ext>
            </a:extLst>
          </p:cNvPr>
          <p:cNvSpPr txBox="1"/>
          <p:nvPr/>
        </p:nvSpPr>
        <p:spPr>
          <a:xfrm>
            <a:off x="490194" y="684287"/>
            <a:ext cx="11378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How does your brand start to be </a:t>
            </a:r>
            <a:r>
              <a:rPr lang="en-US" sz="4400" b="1" i="1" u="sng" dirty="0"/>
              <a:t>REMARKABLE</a:t>
            </a:r>
            <a:r>
              <a:rPr lang="en-US" sz="4400" b="1" dirty="0"/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62CF98-E63C-4D5B-9F51-A2D6216AE57B}"/>
              </a:ext>
            </a:extLst>
          </p:cNvPr>
          <p:cNvSpPr txBox="1"/>
          <p:nvPr/>
        </p:nvSpPr>
        <p:spPr>
          <a:xfrm>
            <a:off x="755715" y="2336393"/>
            <a:ext cx="106805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202124"/>
                </a:solidFill>
              </a:rPr>
              <a:t>Perhaps the place to start is by asking and answering </a:t>
            </a:r>
            <a:r>
              <a:rPr lang="en-US" sz="2400" b="1" i="1" u="sng" dirty="0">
                <a:solidFill>
                  <a:srgbClr val="202124"/>
                </a:solidFill>
              </a:rPr>
              <a:t>CUSTOMER-FOCUSED</a:t>
            </a:r>
            <a:r>
              <a:rPr lang="en-US" sz="2400" dirty="0">
                <a:solidFill>
                  <a:srgbClr val="202124"/>
                </a:solidFill>
              </a:rPr>
              <a:t> questions about you, your business, your ability, and your values.</a:t>
            </a:r>
          </a:p>
          <a:p>
            <a:pPr algn="l"/>
            <a:endParaRPr lang="en-US" sz="2400" dirty="0">
              <a:solidFill>
                <a:srgbClr val="202124"/>
              </a:solidFill>
            </a:endParaRPr>
          </a:p>
          <a:p>
            <a:pPr algn="l"/>
            <a:r>
              <a:rPr lang="en-US" sz="2400" i="1" u="sng" dirty="0">
                <a:solidFill>
                  <a:srgbClr val="202124"/>
                </a:solidFill>
              </a:rPr>
              <a:t>Clayton Christensen (2002) “An organization’s capabilities define its disabilities.”</a:t>
            </a:r>
          </a:p>
        </p:txBody>
      </p:sp>
    </p:spTree>
    <p:extLst>
      <p:ext uri="{BB962C8B-B14F-4D97-AF65-F5344CB8AC3E}">
        <p14:creationId xmlns:p14="http://schemas.microsoft.com/office/powerpoint/2010/main" val="3633152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1477</Words>
  <Application>Microsoft Office PowerPoint</Application>
  <PresentationFormat>Widescreen</PresentationFormat>
  <Paragraphs>155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SourceSansPro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Garza, Marisa</dc:creator>
  <cp:lastModifiedBy>Byus, Kent</cp:lastModifiedBy>
  <cp:revision>12</cp:revision>
  <cp:lastPrinted>2022-05-17T17:38:03Z</cp:lastPrinted>
  <dcterms:created xsi:type="dcterms:W3CDTF">2022-05-11T17:06:06Z</dcterms:created>
  <dcterms:modified xsi:type="dcterms:W3CDTF">2022-05-18T14:12:06Z</dcterms:modified>
</cp:coreProperties>
</file>